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03" r:id="rId2"/>
    <p:sldId id="2577" r:id="rId3"/>
    <p:sldId id="2560" r:id="rId4"/>
    <p:sldId id="2557" r:id="rId5"/>
    <p:sldId id="2561" r:id="rId6"/>
    <p:sldId id="2563" r:id="rId7"/>
    <p:sldId id="2562" r:id="rId8"/>
    <p:sldId id="2564" r:id="rId9"/>
    <p:sldId id="2565" r:id="rId10"/>
    <p:sldId id="2566" r:id="rId11"/>
    <p:sldId id="2567" r:id="rId12"/>
    <p:sldId id="2568" r:id="rId13"/>
    <p:sldId id="2569" r:id="rId14"/>
    <p:sldId id="2576" r:id="rId15"/>
    <p:sldId id="2571" r:id="rId16"/>
    <p:sldId id="2570" r:id="rId17"/>
    <p:sldId id="2573" r:id="rId18"/>
    <p:sldId id="2574" r:id="rId19"/>
    <p:sldId id="2558" r:id="rId20"/>
    <p:sldId id="2575" r:id="rId21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2" pos="14302">
          <p15:clr>
            <a:srgbClr val="A4A3A4"/>
          </p15:clr>
        </p15:guide>
        <p15:guide id="3" pos="886">
          <p15:clr>
            <a:srgbClr val="A4A3A4"/>
          </p15:clr>
        </p15:guide>
        <p15:guide id="4" pos="7654">
          <p15:clr>
            <a:srgbClr val="A4A3A4"/>
          </p15:clr>
        </p15:guide>
        <p15:guide id="5" orient="horz" pos="4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FFE3"/>
    <a:srgbClr val="DC271A"/>
    <a:srgbClr val="F9F9F9"/>
    <a:srgbClr val="3C3C41"/>
    <a:srgbClr val="000000"/>
    <a:srgbClr val="C43D31"/>
    <a:srgbClr val="CEC7C1"/>
    <a:srgbClr val="AA8A78"/>
    <a:srgbClr val="55677C"/>
    <a:srgbClr val="A6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8" autoAdjust="0"/>
    <p:restoredTop sz="92081" autoAdjust="0"/>
  </p:normalViewPr>
  <p:slideViewPr>
    <p:cSldViewPr snapToGrid="0" snapToObjects="1">
      <p:cViewPr>
        <p:scale>
          <a:sx n="39" d="100"/>
          <a:sy n="39" d="100"/>
        </p:scale>
        <p:origin x="1328" y="760"/>
      </p:cViewPr>
      <p:guideLst>
        <p:guide orient="horz" pos="8112"/>
        <p:guide pos="14302"/>
        <p:guide pos="886"/>
        <p:guide pos="7654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1390F1-6268-4A5D-8F17-1EBB050B2E43}" type="datetimeFigureOut">
              <a:rPr lang="en-US"/>
              <a:pPr>
                <a:defRPr/>
              </a:pPr>
              <a:t>10/11/17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069BAE4-A578-411F-B129-677E0CCF88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35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47676C9D-6D18-49B7-AD6D-362E9AF743C7}" type="datetimeFigureOut">
              <a:rPr lang="en-US"/>
              <a:pPr>
                <a:defRPr/>
              </a:pPr>
              <a:t>10/11/17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857C855E-2120-48DE-BCA5-4DF51459D6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00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My name is Jason Mancuso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Today I’ll be talking about deep</a:t>
            </a:r>
            <a:r>
              <a:rPr lang="en-US" baseline="0" dirty="0" smtClean="0"/>
              <a:t>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59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7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I’ve continually claimed that this works,</a:t>
            </a:r>
            <a:r>
              <a:rPr lang="en-US" baseline="0" dirty="0" smtClean="0"/>
              <a:t> without actually offering any evidence.  Here are some breakthroughs deep learning has achieved.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In automatic speech recognition, significant improvement hadn’t been made in ten years until deep learning was applied.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Deep learning is now used in Siri, Alexa, Google Assistant,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6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same is true for translating languages.  Incremental improvements were made until deep learning was applied to the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Now Google translate</a:t>
            </a:r>
            <a:r>
              <a:rPr lang="en-US" baseline="0" dirty="0" smtClean="0"/>
              <a:t> runs on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6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Neural</a:t>
            </a:r>
            <a:r>
              <a:rPr lang="en-US" baseline="0" dirty="0" smtClean="0"/>
              <a:t> networks have also provided a huge breakthrough in image recognition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Now computers can recognize images better than humans can on certain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0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is my personal favorite.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DL</a:t>
            </a:r>
            <a:r>
              <a:rPr lang="en-US" baseline="0" dirty="0" smtClean="0"/>
              <a:t> enabled Google to develop an AI that defeated the world’s best Go player Lee </a:t>
            </a:r>
            <a:r>
              <a:rPr lang="en-US" baseline="0" dirty="0" err="1" smtClean="0"/>
              <a:t>Sedol</a:t>
            </a:r>
            <a:r>
              <a:rPr lang="en-US" baseline="0" dirty="0" smtClean="0"/>
              <a:t> 4 out of 5 times.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It’s gotten better since then, and no longer loses at all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Experts thought this wouldn’t happen for another fifteen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2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why deep learning?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Remember we wanted to find this function</a:t>
            </a:r>
            <a:r>
              <a:rPr lang="en-US" baseline="0" dirty="0" smtClean="0"/>
              <a:t> to predict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There is a mathematical justification up on the screen, but essentially deep learning detects complex patterns that humans can not easily detect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5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Here is an example of how a facial recognition network might work behind the scenes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network is looking at raw pixel values in order to identify faces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First, it detects lower-level</a:t>
            </a:r>
            <a:r>
              <a:rPr lang="en-US" baseline="0" dirty="0" smtClean="0"/>
              <a:t> features like edges and curved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Next, it combines these into mid-level features.  This includes parts of eyes, noses, ears, lips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Finally, it composes these into what we recognize as different human faces, which is the final representation it uses to make predictions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These hidden layers are not always so interpretable for humans, but the compositional process is always the same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0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process is in contrast to classical techniques, where handcrafting the representation</a:t>
            </a:r>
            <a:r>
              <a:rPr lang="en-US" baseline="0" dirty="0" smtClean="0"/>
              <a:t> requires that the features be somewhat human interpretable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Computers use different representations than humans do, and we’re not especially good at guessing which representation will be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7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2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studied Math at John Carroll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Had</a:t>
            </a:r>
            <a:r>
              <a:rPr lang="en-US" baseline="0" dirty="0" smtClean="0"/>
              <a:t> amazing opportunity to do Machine Learning research with the Cleveland Clinic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This is when I developed my fascination in Deep Learning</a:t>
            </a:r>
          </a:p>
          <a:p>
            <a:pPr marL="342900" indent="-342900">
              <a:buFont typeface="Arial" charset="0"/>
              <a:buChar char="•"/>
            </a:pPr>
            <a:endParaRPr lang="en-US" baseline="0" dirty="0" smtClean="0"/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 clinic processes millions of blood samples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Thousands of these samples are contaminated which can skew results and potentially lead to incorrect medical care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B/C of the quantity of samples, it’s physically impossible to go through these by hand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We wanted to create an algorithm to identify contaminated samples but traditional machine learning techniques weren’t good enough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That is when I created my first deep neural network that was able to accurately identify contaminated samples, virtually solving the problem</a:t>
            </a:r>
          </a:p>
          <a:p>
            <a:pPr marL="342900" indent="-342900">
              <a:buFont typeface="Arial" charset="0"/>
              <a:buChar char="•"/>
            </a:pPr>
            <a:endParaRPr lang="en-US" baseline="0" dirty="0" smtClean="0"/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Now I’m a data scientist at </a:t>
            </a:r>
            <a:r>
              <a:rPr lang="en-US" baseline="0" dirty="0" err="1" smtClean="0"/>
              <a:t>pandata</a:t>
            </a:r>
            <a:r>
              <a:rPr lang="en-US" baseline="0" dirty="0" smtClean="0"/>
              <a:t> where I’ve been able to create really cool models for a variety of different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I’m also a mentor for </a:t>
            </a:r>
            <a:r>
              <a:rPr lang="en-US" baseline="0" dirty="0" err="1" smtClean="0"/>
              <a:t>Udacity’s</a:t>
            </a:r>
            <a:r>
              <a:rPr lang="en-US" baseline="0" dirty="0" smtClean="0"/>
              <a:t> AI Nanodegree, helping students around the world learn AI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8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So artificial intelligence has been blowing up in a big way since 2012.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NIPS (Neural Information Processing Systems) is the premier deep learning conference in the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Attendance has more than doubled over the past couple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year, NIPS sold out during presale, emphasizing</a:t>
            </a:r>
            <a:r>
              <a:rPr lang="en-US" baseline="0" dirty="0" smtClean="0"/>
              <a:t> the growth we’ve seen in AI in general.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This growth is in large part due to advances in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6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Deep</a:t>
            </a:r>
            <a:r>
              <a:rPr lang="en-US" baseline="0" dirty="0" smtClean="0"/>
              <a:t> learning is a set of methods using deep neural networks to perform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To</a:t>
            </a:r>
            <a:r>
              <a:rPr lang="en-US" baseline="0" dirty="0" smtClean="0"/>
              <a:t> reiterate, deep learning is a subset of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The key difference between classical ML and DL is in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At a high-level, representation is how a model detects patterns from the data it’s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2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With classical methods, representation is limited by human imagination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r</a:t>
            </a:r>
            <a:r>
              <a:rPr lang="en-US" dirty="0" smtClean="0"/>
              <a:t>epresentation is handcrafted</a:t>
            </a:r>
            <a:r>
              <a:rPr lang="en-US" baseline="0" dirty="0" smtClean="0"/>
              <a:t> through a process called feature engineering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For example, suppose we want to predict the price of a house, and we have data on square footage and the number of bedrooms.  We might engineer a feature for average square feet per bedroom by dividing the square feet by the number of rooms, and include the result as a feature in our model.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 general, this is a time consuming process, and it turns</a:t>
            </a:r>
            <a:r>
              <a:rPr lang="en-US" baseline="0" dirty="0" smtClean="0"/>
              <a:t> out that it’s often a suboptimal way of going about predictive modeling.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2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On the other hand, deep learning automates this feature engineering step by learning the representation while we train the model.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we lose in interpretability, we gain back in performance. </a:t>
            </a:r>
            <a:r>
              <a:rPr lang="en-US" baseline="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DL typically works as well or better than competing models, depending on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5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Geoffrey Hinton, one of the founding fathers of DL, wrote a highly influential</a:t>
            </a:r>
            <a:r>
              <a:rPr lang="en-US" baseline="0" dirty="0" smtClean="0"/>
              <a:t> detailing this type of representation learning with neural networks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That’s beyond the scope of this talk, but we’ll go over how this works at a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Suppose we have a dataset with labels.  For example, we</a:t>
            </a:r>
            <a:r>
              <a:rPr lang="en-US" baseline="0" dirty="0" smtClean="0"/>
              <a:t> have a set </a:t>
            </a:r>
            <a:r>
              <a:rPr lang="en-US" dirty="0" smtClean="0"/>
              <a:t>of labelled</a:t>
            </a:r>
            <a:r>
              <a:rPr lang="en-US" baseline="0" dirty="0" smtClean="0"/>
              <a:t> blood samples, which we know are either contaminated or normal.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Our goal is to predict whether a new blood sample we haven’t seen before is contaminated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We start by feeding data into the red layer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Data flows</a:t>
            </a:r>
            <a:r>
              <a:rPr lang="en-US" baseline="0" dirty="0" smtClean="0"/>
              <a:t> through the blue layers until it reaches the green layer, where a prediction is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We measure how good the prediction was, and then adjust our network based on how well we did.</a:t>
            </a:r>
          </a:p>
          <a:p>
            <a:pPr marL="342900" indent="-342900">
              <a:buFont typeface="Arial" charset="0"/>
              <a:buChar char="•"/>
            </a:pPr>
            <a:r>
              <a:rPr lang="en-US" baseline="0" dirty="0" smtClean="0"/>
              <a:t>Repeating this process over and over allows the many blue hidden layers to learn a useful representation for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C855E-2120-48DE-BCA5-4DF51459D6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7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00890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89218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944385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5860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50590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46881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295361" y="2827685"/>
            <a:ext cx="6291072" cy="795527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410806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5009322"/>
            <a:ext cx="24377651" cy="739127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0977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76664"/>
            <a:ext cx="24377651" cy="586531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277603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10507" y="6068411"/>
            <a:ext cx="9693917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998125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8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7668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398509" y="6068411"/>
            <a:ext cx="6305916" cy="63321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5143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25625" y="3233057"/>
            <a:ext cx="6656514" cy="87847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36768" y="3233057"/>
            <a:ext cx="6656514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936768" y="7263041"/>
            <a:ext cx="6656514" cy="475478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047911" y="3233056"/>
            <a:ext cx="6656514" cy="626263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80635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68475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54791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954791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6141107" y="4432032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141107" y="8489926"/>
            <a:ext cx="6620468" cy="36249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09212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89025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807289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74915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865430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23571" y="45945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729401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4157" y="1649895"/>
            <a:ext cx="7076660" cy="1041620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770906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11325" y="723900"/>
            <a:ext cx="16184789" cy="975904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08069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686799" y="7452360"/>
            <a:ext cx="6615471" cy="62636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94535" y="0"/>
            <a:ext cx="12383115" cy="129159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1233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8767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440019" y="0"/>
            <a:ext cx="1093763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82012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5806056" cy="137160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4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36025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56174" y="0"/>
            <a:ext cx="15821476" cy="13716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40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81953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8670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777244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741287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5099861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418670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777244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6"/>
          </p:nvPr>
        </p:nvSpPr>
        <p:spPr>
          <a:xfrm flipH="1">
            <a:off x="8450834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 algn="r"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879239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07443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7566017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2530060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5888634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4207443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566017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3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4"/>
          </p:nvPr>
        </p:nvSpPr>
        <p:spPr>
          <a:xfrm flipH="1">
            <a:off x="19239607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 algn="r"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38766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38089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30041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538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254935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937874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3969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43977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002648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767733" y="0"/>
            <a:ext cx="579087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084600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1865" y="0"/>
            <a:ext cx="5283201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455635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54581" y="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6403" y="0"/>
            <a:ext cx="408141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249676" y="0"/>
            <a:ext cx="404204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278817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54581" y="685800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09162" y="6858000"/>
            <a:ext cx="408785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207815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249676" y="6858000"/>
            <a:ext cx="404204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0278817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07815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417221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429945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27311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331460" y="3424582"/>
            <a:ext cx="10455371" cy="590727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906392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535479"/>
            <a:ext cx="24377650" cy="318052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1953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5318447"/>
            <a:ext cx="6008915" cy="38628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277928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11326" y="4154556"/>
            <a:ext cx="10553700" cy="956144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29562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36656" y="0"/>
            <a:ext cx="8138102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8103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276205" y="0"/>
            <a:ext cx="810144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10148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-594056" y="-653034"/>
            <a:ext cx="25373262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99209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8037507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815082" y="1488077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8037507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815082" y="68580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21314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878365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14451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441945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75429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43972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468785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895641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218026" y="0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218026" y="6994383"/>
            <a:ext cx="7159624" cy="672161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2363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495550" y="7380288"/>
            <a:ext cx="6008688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45588" y="7380288"/>
            <a:ext cx="6010275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797213" y="7380288"/>
            <a:ext cx="6008687" cy="3192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5096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46267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97438" y="1526556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95096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46267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797438" y="7380767"/>
            <a:ext cx="6008915" cy="319245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14348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1"/>
            <a:ext cx="24377650" cy="44577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8573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152096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410174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24377651" cy="689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-1" y="6896100"/>
            <a:ext cx="24377651" cy="681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54753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125882" y="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6251766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125882" y="685800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251766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33487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504370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53884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829127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906541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7907466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2113362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12113362" y="8029652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7905288" y="3821579"/>
            <a:ext cx="3921296" cy="392129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741597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0202182" y="4336976"/>
            <a:ext cx="3904487" cy="6971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16712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7433269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3369929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37432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6404570" y="2624955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41230" y="2618563"/>
            <a:ext cx="4681728" cy="835987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17994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66810" y="4472695"/>
            <a:ext cx="9326880" cy="52120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947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57506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72490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983064" y="5393605"/>
            <a:ext cx="8923728" cy="565280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7873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1486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36653" y="3117920"/>
            <a:ext cx="4451428" cy="78165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5507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theme" Target="../theme/theme1.xml"/><Relationship Id="rId61" Type="http://schemas.openxmlformats.org/officeDocument/2006/relationships/image" Target="../media/image1.jpeg"/><Relationship Id="rId62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1">
            <a:biLevel thresh="25000"/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 userDrawn="1"/>
        </p:nvSpPr>
        <p:spPr>
          <a:xfrm rot="16200000">
            <a:off x="22156738" y="663575"/>
            <a:ext cx="606425" cy="52387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TextBox 9"/>
          <p:cNvSpPr txBox="1">
            <a:spLocks noChangeArrowheads="1"/>
          </p:cNvSpPr>
          <p:nvPr userDrawn="1"/>
        </p:nvSpPr>
        <p:spPr bwMode="auto">
          <a:xfrm>
            <a:off x="22129750" y="668338"/>
            <a:ext cx="651386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fld id="{8A31FC5C-B795-47E0-92CB-231C5A89B0BD}" type="slidenum">
              <a:rPr lang="id-ID" altLang="en-US" sz="180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pPr algn="ctr" eaLnBrk="1" hangingPunct="1"/>
              <a:t>‹#›</a:t>
            </a:fld>
            <a:r>
              <a:rPr lang="id-ID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245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  <p:sldLayoutId id="2147484149" r:id="rId17"/>
    <p:sldLayoutId id="2147484150" r:id="rId18"/>
    <p:sldLayoutId id="2147484151" r:id="rId19"/>
    <p:sldLayoutId id="2147484152" r:id="rId20"/>
    <p:sldLayoutId id="2147484153" r:id="rId21"/>
    <p:sldLayoutId id="2147484154" r:id="rId22"/>
    <p:sldLayoutId id="2147484156" r:id="rId23"/>
    <p:sldLayoutId id="2147484157" r:id="rId24"/>
    <p:sldLayoutId id="2147484158" r:id="rId25"/>
    <p:sldLayoutId id="2147484159" r:id="rId26"/>
    <p:sldLayoutId id="2147484160" r:id="rId27"/>
    <p:sldLayoutId id="2147484161" r:id="rId28"/>
    <p:sldLayoutId id="2147484162" r:id="rId29"/>
    <p:sldLayoutId id="2147484163" r:id="rId30"/>
    <p:sldLayoutId id="2147484164" r:id="rId31"/>
    <p:sldLayoutId id="2147484165" r:id="rId32"/>
    <p:sldLayoutId id="2147484166" r:id="rId33"/>
    <p:sldLayoutId id="2147484167" r:id="rId34"/>
    <p:sldLayoutId id="2147484168" r:id="rId35"/>
    <p:sldLayoutId id="2147484169" r:id="rId36"/>
    <p:sldLayoutId id="2147484170" r:id="rId37"/>
    <p:sldLayoutId id="2147484171" r:id="rId38"/>
    <p:sldLayoutId id="2147484172" r:id="rId39"/>
    <p:sldLayoutId id="2147484173" r:id="rId40"/>
    <p:sldLayoutId id="2147484174" r:id="rId41"/>
    <p:sldLayoutId id="2147484175" r:id="rId42"/>
    <p:sldLayoutId id="2147484176" r:id="rId43"/>
    <p:sldLayoutId id="2147484181" r:id="rId44"/>
    <p:sldLayoutId id="2147484182" r:id="rId45"/>
    <p:sldLayoutId id="2147484183" r:id="rId46"/>
    <p:sldLayoutId id="2147484198" r:id="rId47"/>
    <p:sldLayoutId id="2147484201" r:id="rId48"/>
    <p:sldLayoutId id="2147484202" r:id="rId49"/>
    <p:sldLayoutId id="2147484213" r:id="rId50"/>
    <p:sldLayoutId id="2147484214" r:id="rId51"/>
    <p:sldLayoutId id="2147484222" r:id="rId52"/>
    <p:sldLayoutId id="2147484223" r:id="rId53"/>
    <p:sldLayoutId id="2147484224" r:id="rId54"/>
    <p:sldLayoutId id="2147484228" r:id="rId55"/>
    <p:sldLayoutId id="2147484229" r:id="rId56"/>
    <p:sldLayoutId id="2147484239" r:id="rId57"/>
    <p:sldLayoutId id="2147484240" r:id="rId58"/>
    <p:sldLayoutId id="2147484241" r:id="rId59"/>
  </p:sldLayoutIdLst>
  <p:transition/>
  <p:hf hdr="0" ftr="0" dt="0"/>
  <p:txStyles>
    <p:titleStyle>
      <a:lvl1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2pPr>
      <a:lvl3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3pPr>
      <a:lvl4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4pPr>
      <a:lvl5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9pPr>
    </p:titleStyle>
    <p:bodyStyle>
      <a:lvl1pPr algn="l" defTabSz="1827213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defRPr lang="en-US" sz="48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marL="9128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40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2pPr>
      <a:lvl3pPr marL="18272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6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3pPr>
      <a:lvl4pPr marL="2741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4pPr>
      <a:lvl5pPr marL="36560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s.stanford.edu/people/karpathy/convnetjs/demo/classify2d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hyperlink" Target="https://minghsiehee.usc.edu/2017/04/the-machines-are-coming/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hyperlink" Target="http://icml.cc/2016/tutorials/icml2016_tutorial_deep_residual_networks_kaiminghe.pdf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TaM85Pzhk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www.datarobot.com/blog/a-primer-on-deep-learning/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abs/1206.553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hyperlink" Target="https://docs.google.com/presentation/d/119VW6ueBGLQXsw-jGMboGP2-WuOnyMAOYLgd44SL6xM/preview?slide=id.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://answeron.com/machine-learning-bubble/" TargetMode="External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hyperlink" Target="http://cs231n.github.io/neural-networks-1/#nn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4606" y="0"/>
            <a:ext cx="24377650" cy="13716000"/>
          </a:xfrm>
          <a:prstGeom prst="rect">
            <a:avLst/>
          </a:pr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>
              <a:latin typeface="Montserrat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8600" y="4175468"/>
            <a:ext cx="13711238" cy="5391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1500" dirty="0" smtClean="0">
                <a:solidFill>
                  <a:schemeClr val="bg2"/>
                </a:solidFill>
                <a:latin typeface="Helvetica"/>
                <a:ea typeface="Montserrat Light" charset="0"/>
                <a:cs typeface="Helvetica"/>
              </a:rPr>
              <a:t>Introduction to Deep Learning</a:t>
            </a:r>
          </a:p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400" b="1" spc="1500" dirty="0" smtClean="0">
              <a:solidFill>
                <a:schemeClr val="bg2"/>
              </a:solidFill>
              <a:latin typeface="Helvetica"/>
              <a:ea typeface="Montserrat Light" charset="0"/>
              <a:cs typeface="Helvetica"/>
            </a:endParaRPr>
          </a:p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spc="600" dirty="0" smtClean="0">
                <a:solidFill>
                  <a:schemeClr val="bg2"/>
                </a:solidFill>
                <a:latin typeface="Helvetica"/>
                <a:ea typeface="Montserrat Semi" charset="0"/>
                <a:cs typeface="Helvetica"/>
              </a:rPr>
              <a:t>Jason Mancuso</a:t>
            </a:r>
            <a:endParaRPr lang="en-US" sz="4400" spc="600" dirty="0">
              <a:solidFill>
                <a:schemeClr val="bg2"/>
              </a:solidFill>
              <a:latin typeface="Helvetica"/>
              <a:ea typeface="Montserrat Semi" charset="0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1" r="21870"/>
          <a:stretch/>
        </p:blipFill>
        <p:spPr>
          <a:xfrm>
            <a:off x="20894273" y="10915224"/>
            <a:ext cx="3458771" cy="257612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263246" cy="1717778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80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ConvNetJS by Andrej Karpathy</a:t>
            </a:r>
            <a:endParaRPr lang="en-US" altLang="en-US" sz="8000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5979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745509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Speech Recognition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58" y="3486896"/>
            <a:ext cx="14265179" cy="81356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0658" y="1162250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Ming Hsieh, USC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506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8503655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Language Translation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676" y="3620283"/>
            <a:ext cx="15509541" cy="87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3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7112057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Image Recognition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21" y="2816091"/>
            <a:ext cx="16057683" cy="9095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3221" y="11938116"/>
            <a:ext cx="818147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ICML </a:t>
            </a: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Tutorial -- Kaiming He, FAIR/Microsoft Research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7357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9656791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Wait, this works? </a:t>
            </a:r>
            <a:r>
              <a:rPr lang="mr-IN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–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 Reinforcement Learning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5631" y="11718891"/>
            <a:ext cx="818147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Youtube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31" y="3059379"/>
            <a:ext cx="11478127" cy="86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8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038778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Why Deep Learning?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152597"/>
            <a:ext cx="19695795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Recall supervised learning: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b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Universal Approximation Theorem: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i="1" dirty="0" smtClean="0">
                <a:solidFill>
                  <a:srgbClr val="DC271A"/>
                </a:solidFill>
                <a:latin typeface="Montserrat Light"/>
                <a:ea typeface="Montserrat Light"/>
                <a:cs typeface="Montserrat Light"/>
              </a:rPr>
              <a:t>any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continuous function can be (theoretically) approximated by a neural net with one hidden layer.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This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oes not guarantee we can find the right function with the data and optimization algorithm we have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 practice, deeper networks show better performance with a few tricks*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Intuitively, deeper layers facilitate higher-levels of abstraction, allowing for more complex representations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2296" y="13119984"/>
            <a:ext cx="1636054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*</a:t>
            </a:r>
            <a:r>
              <a:rPr lang="en-US" altLang="en-US" sz="180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batch/layer </a:t>
            </a:r>
            <a:r>
              <a:rPr lang="en-US" altLang="en-US" sz="180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normalization or SELUs, </a:t>
            </a:r>
            <a:r>
              <a:rPr lang="en-US" altLang="en-US" sz="18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ReLUs</a:t>
            </a:r>
            <a:r>
              <a:rPr lang="en-US" altLang="en-US" sz="1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advanced optimizers, dropout, skip connections, custom architectures like Inception module/stochastic depth, etc.</a:t>
            </a:r>
          </a:p>
        </p:txBody>
      </p:sp>
    </p:spTree>
    <p:extLst>
      <p:ext uri="{BB962C8B-B14F-4D97-AF65-F5344CB8AC3E}">
        <p14:creationId xmlns:p14="http://schemas.microsoft.com/office/powerpoint/2010/main" val="2121665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06" y="2671011"/>
            <a:ext cx="15277218" cy="8951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07306" y="1162250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Dallin </a:t>
            </a:r>
            <a:r>
              <a:rPr lang="en-US" altLang="en-US" sz="2400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Akagi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4697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534707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Why Representation </a:t>
            </a:r>
            <a:r>
              <a:rPr lang="en-US" altLang="en-US" sz="80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earning?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6694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Handcrafted features often require that the representation be human-interpretable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Computers use different representations than humans do, and we’re not good at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guessing which representation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will be useful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Learned representations can be reused for different tasks (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transfer learning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)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More theoretical justifications presented in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3"/>
              </a:rPr>
              <a:t>Bengio et al.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80138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609046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Disadvantages of Deep </a:t>
            </a:r>
            <a:r>
              <a:rPr lang="en-US" altLang="en-US" sz="80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L</a:t>
            </a:r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097709"/>
            <a:ext cx="19695795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Hard to train! Model architecture and tuning depends on dataset (dark art)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Current research directions on evolving network architecture and tuning with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hyperparameter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optimization/reinforcement learning (all part of the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AutoML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research trend)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Long to train! Requires GPU to train efficiently and development can be complex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pen-source libraries* abstract away implementation details and interface with GPUs (even in the cloud!)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Distributed training algorithms exist and are an open area of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research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Trade interpretability for performance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Inner workings of the model are not interpretable to humans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838837"/>
            <a:ext cx="758618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* </a:t>
            </a:r>
            <a:r>
              <a:rPr lang="en-US" altLang="en-US" b="1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PyTorch</a:t>
            </a: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Keras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/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Tensorflow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Theano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</a:t>
            </a:r>
            <a:r>
              <a:rPr lang="en-US" altLang="en-US" sz="2400" dirty="0" err="1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Caffe</a:t>
            </a:r>
            <a:r>
              <a:rPr lang="en-US" altLang="en-US" sz="24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, etc</a:t>
            </a:r>
            <a:r>
              <a:rPr lang="en-US" altLang="en-US" sz="2800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688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0481" y="0"/>
            <a:ext cx="2437765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>
              <a:solidFill>
                <a:schemeClr val="bg2"/>
              </a:solidFill>
              <a:latin typeface="Montserrat Ligh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 smtClean="0">
                <a:solidFill>
                  <a:schemeClr val="bg2"/>
                </a:solidFill>
                <a:latin typeface="Montserrat Light" charset="0"/>
              </a:rPr>
              <a:t>Thank you!</a:t>
            </a: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0" dirty="0">
              <a:solidFill>
                <a:schemeClr val="bg2"/>
              </a:solidFill>
              <a:latin typeface="Montserrat Ligh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 smtClean="0">
                <a:solidFill>
                  <a:schemeClr val="bg2"/>
                </a:solidFill>
                <a:latin typeface="Montserrat Light" charset="0"/>
              </a:rPr>
              <a:t>Questions</a:t>
            </a:r>
            <a:r>
              <a:rPr lang="en-US" sz="7200" dirty="0">
                <a:solidFill>
                  <a:schemeClr val="bg2"/>
                </a:solidFill>
                <a:latin typeface="Montserrat Light" charset="0"/>
              </a:rPr>
              <a:t>? </a:t>
            </a:r>
          </a:p>
        </p:txBody>
      </p:sp>
      <p:sp>
        <p:nvSpPr>
          <p:cNvPr id="239621" name="TextBox 5"/>
          <p:cNvSpPr txBox="1">
            <a:spLocks noChangeArrowheads="1"/>
          </p:cNvSpPr>
          <p:nvPr/>
        </p:nvSpPr>
        <p:spPr bwMode="auto">
          <a:xfrm>
            <a:off x="4173538" y="11528459"/>
            <a:ext cx="4376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smtClean="0">
                <a:solidFill>
                  <a:schemeClr val="bg2"/>
                </a:solidFill>
                <a:ea typeface="Lato Light"/>
                <a:cs typeface="Lato Light"/>
              </a:rPr>
              <a:t>@</a:t>
            </a:r>
            <a:r>
              <a:rPr lang="en-US" altLang="en-US" dirty="0" err="1" smtClean="0">
                <a:solidFill>
                  <a:schemeClr val="bg2"/>
                </a:solidFill>
                <a:ea typeface="Lato Light"/>
                <a:cs typeface="Lato Light"/>
              </a:rPr>
              <a:t>jvmancuso</a:t>
            </a:r>
            <a:endParaRPr lang="en-US" altLang="en-US" dirty="0">
              <a:solidFill>
                <a:schemeClr val="bg2"/>
              </a:solidFill>
              <a:ea typeface="Lato Light"/>
              <a:cs typeface="Lato Light"/>
            </a:endParaRPr>
          </a:p>
        </p:txBody>
      </p:sp>
      <p:sp>
        <p:nvSpPr>
          <p:cNvPr id="239623" name="TextBox 7"/>
          <p:cNvSpPr txBox="1">
            <a:spLocks noChangeArrowheads="1"/>
          </p:cNvSpPr>
          <p:nvPr/>
        </p:nvSpPr>
        <p:spPr bwMode="auto">
          <a:xfrm>
            <a:off x="10040938" y="11528459"/>
            <a:ext cx="4376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err="1" smtClean="0">
                <a:solidFill>
                  <a:schemeClr val="bg2"/>
                </a:solidFill>
                <a:ea typeface="Lato Light"/>
                <a:cs typeface="Lato Light"/>
              </a:rPr>
              <a:t>jason@pandata.co</a:t>
            </a:r>
            <a:endParaRPr lang="en-US" altLang="en-US" dirty="0">
              <a:solidFill>
                <a:schemeClr val="bg2"/>
              </a:solidFill>
              <a:ea typeface="Lato Light"/>
              <a:cs typeface="Lato Light"/>
            </a:endParaRPr>
          </a:p>
        </p:txBody>
      </p:sp>
      <p:sp>
        <p:nvSpPr>
          <p:cNvPr id="239625" name="TextBox 9"/>
          <p:cNvSpPr txBox="1">
            <a:spLocks noChangeArrowheads="1"/>
          </p:cNvSpPr>
          <p:nvPr/>
        </p:nvSpPr>
        <p:spPr bwMode="auto">
          <a:xfrm>
            <a:off x="16090900" y="11528459"/>
            <a:ext cx="43767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dirty="0" err="1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github.com</a:t>
            </a:r>
            <a:r>
              <a:rPr lang="en-US" altLang="en-US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/</a:t>
            </a:r>
            <a:r>
              <a:rPr lang="en-US" altLang="en-US" dirty="0" err="1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Lato Light"/>
                <a:cs typeface="Lato Light"/>
              </a:rPr>
              <a:t>jvmancuso</a:t>
            </a:r>
            <a:endParaRPr lang="en-US" altLang="en-US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Lato Light"/>
              <a:cs typeface="Lato Light"/>
            </a:endParaRPr>
          </a:p>
        </p:txBody>
      </p:sp>
      <p:sp>
        <p:nvSpPr>
          <p:cNvPr id="15" name="Shape 2944"/>
          <p:cNvSpPr/>
          <p:nvPr/>
        </p:nvSpPr>
        <p:spPr>
          <a:xfrm>
            <a:off x="17943513" y="10563642"/>
            <a:ext cx="773112" cy="773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856"/>
          <p:cNvSpPr/>
          <p:nvPr/>
        </p:nvSpPr>
        <p:spPr>
          <a:xfrm>
            <a:off x="11837988" y="10568404"/>
            <a:ext cx="701675" cy="7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Freeform 23"/>
          <p:cNvSpPr>
            <a:spLocks noEditPoints="1"/>
          </p:cNvSpPr>
          <p:nvPr/>
        </p:nvSpPr>
        <p:spPr bwMode="auto">
          <a:xfrm>
            <a:off x="5985661" y="10610465"/>
            <a:ext cx="752490" cy="752490"/>
          </a:xfrm>
          <a:custGeom>
            <a:avLst/>
            <a:gdLst>
              <a:gd name="T0" fmla="*/ 62 w 62"/>
              <a:gd name="T1" fmla="*/ 51 h 62"/>
              <a:gd name="T2" fmla="*/ 51 w 62"/>
              <a:gd name="T3" fmla="*/ 62 h 62"/>
              <a:gd name="T4" fmla="*/ 12 w 62"/>
              <a:gd name="T5" fmla="*/ 62 h 62"/>
              <a:gd name="T6" fmla="*/ 0 w 62"/>
              <a:gd name="T7" fmla="*/ 51 h 62"/>
              <a:gd name="T8" fmla="*/ 0 w 62"/>
              <a:gd name="T9" fmla="*/ 12 h 62"/>
              <a:gd name="T10" fmla="*/ 12 w 62"/>
              <a:gd name="T11" fmla="*/ 0 h 62"/>
              <a:gd name="T12" fmla="*/ 51 w 62"/>
              <a:gd name="T13" fmla="*/ 0 h 62"/>
              <a:gd name="T14" fmla="*/ 62 w 62"/>
              <a:gd name="T15" fmla="*/ 12 h 62"/>
              <a:gd name="T16" fmla="*/ 62 w 62"/>
              <a:gd name="T17" fmla="*/ 51 h 62"/>
              <a:gd name="T18" fmla="*/ 47 w 62"/>
              <a:gd name="T19" fmla="*/ 21 h 62"/>
              <a:gd name="T20" fmla="*/ 51 w 62"/>
              <a:gd name="T21" fmla="*/ 16 h 62"/>
              <a:gd name="T22" fmla="*/ 45 w 62"/>
              <a:gd name="T23" fmla="*/ 19 h 62"/>
              <a:gd name="T24" fmla="*/ 39 w 62"/>
              <a:gd name="T25" fmla="*/ 16 h 62"/>
              <a:gd name="T26" fmla="*/ 31 w 62"/>
              <a:gd name="T27" fmla="*/ 24 h 62"/>
              <a:gd name="T28" fmla="*/ 31 w 62"/>
              <a:gd name="T29" fmla="*/ 26 h 62"/>
              <a:gd name="T30" fmla="*/ 14 w 62"/>
              <a:gd name="T31" fmla="*/ 17 h 62"/>
              <a:gd name="T32" fmla="*/ 12 w 62"/>
              <a:gd name="T33" fmla="*/ 22 h 62"/>
              <a:gd name="T34" fmla="*/ 16 w 62"/>
              <a:gd name="T35" fmla="*/ 29 h 62"/>
              <a:gd name="T36" fmla="*/ 12 w 62"/>
              <a:gd name="T37" fmla="*/ 28 h 62"/>
              <a:gd name="T38" fmla="*/ 12 w 62"/>
              <a:gd name="T39" fmla="*/ 28 h 62"/>
              <a:gd name="T40" fmla="*/ 19 w 62"/>
              <a:gd name="T41" fmla="*/ 36 h 62"/>
              <a:gd name="T42" fmla="*/ 17 w 62"/>
              <a:gd name="T43" fmla="*/ 36 h 62"/>
              <a:gd name="T44" fmla="*/ 15 w 62"/>
              <a:gd name="T45" fmla="*/ 36 h 62"/>
              <a:gd name="T46" fmla="*/ 23 w 62"/>
              <a:gd name="T47" fmla="*/ 42 h 62"/>
              <a:gd name="T48" fmla="*/ 13 w 62"/>
              <a:gd name="T49" fmla="*/ 46 h 62"/>
              <a:gd name="T50" fmla="*/ 11 w 62"/>
              <a:gd name="T51" fmla="*/ 46 h 62"/>
              <a:gd name="T52" fmla="*/ 24 w 62"/>
              <a:gd name="T53" fmla="*/ 49 h 62"/>
              <a:gd name="T54" fmla="*/ 48 w 62"/>
              <a:gd name="T55" fmla="*/ 25 h 62"/>
              <a:gd name="T56" fmla="*/ 48 w 62"/>
              <a:gd name="T57" fmla="*/ 24 h 62"/>
              <a:gd name="T58" fmla="*/ 52 w 62"/>
              <a:gd name="T59" fmla="*/ 20 h 62"/>
              <a:gd name="T60" fmla="*/ 47 w 62"/>
              <a:gd name="T61" fmla="*/ 21 h 6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59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8552627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7237" y="832079"/>
            <a:ext cx="12278746" cy="1446550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800" b="1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Professional </a:t>
            </a:r>
            <a:r>
              <a:rPr lang="en-US" altLang="en-US" sz="88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Background</a:t>
            </a:r>
            <a:endParaRPr lang="en-US" altLang="en-US" sz="88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01" y="3819751"/>
            <a:ext cx="7835352" cy="1447660"/>
          </a:xfrm>
          <a:prstGeom prst="rect">
            <a:avLst/>
          </a:prstGeom>
        </p:spPr>
      </p:pic>
      <p:pic>
        <p:nvPicPr>
          <p:cNvPr id="4" name="Picture 3" descr="Clevela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240" y="3268504"/>
            <a:ext cx="4854658" cy="2318099"/>
          </a:xfrm>
          <a:prstGeom prst="rect">
            <a:avLst/>
          </a:prstGeom>
        </p:spPr>
      </p:pic>
      <p:pic>
        <p:nvPicPr>
          <p:cNvPr id="5" name="Picture 4" descr="udacity_share-317a7f82552763598a5c91e1550b7cd83663ce02d6d475d703e25a873cd3b57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530" y="9955147"/>
            <a:ext cx="6000482" cy="3150253"/>
          </a:xfrm>
          <a:prstGeom prst="rect">
            <a:avLst/>
          </a:prstGeom>
        </p:spPr>
      </p:pic>
      <p:pic>
        <p:nvPicPr>
          <p:cNvPr id="8" name="Picture 7" descr="pandata-logo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/>
          <a:stretch/>
        </p:blipFill>
        <p:spPr>
          <a:xfrm>
            <a:off x="3450430" y="9955148"/>
            <a:ext cx="5031877" cy="29307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8640" y="7644296"/>
            <a:ext cx="2321872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956701" y="3001756"/>
            <a:ext cx="0" cy="988416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188825" y="5791843"/>
            <a:ext cx="10574431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Undergraduate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research in machine learning for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bio-informatics under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Dr. Elena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Manilich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05745" y="7992752"/>
            <a:ext cx="10290022" cy="1505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Data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scientist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at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Pandata, providing data science</a:t>
            </a:r>
          </a:p>
          <a:p>
            <a:pPr algn="r" eaLnBrk="1" hangingPunct="1"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olutions to organizations across Northeast Ohio 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188825" y="7998249"/>
            <a:ext cx="9302803" cy="15327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Mentor for the Artificial Intelligence </a:t>
            </a:r>
            <a:r>
              <a:rPr lang="en-US" altLang="en-US" dirty="0" err="1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Nanodegree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ince February 2017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32071" y="5786714"/>
            <a:ext cx="10116096" cy="1505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B.S. in Mathematics where I developed </a:t>
            </a:r>
          </a:p>
          <a:p>
            <a:pPr algn="r" eaLnBrk="1" hangingPunct="1">
              <a:lnSpc>
                <a:spcPct val="13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interest in machine learning and neural networks  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144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9875320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Broader Limitations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2811213"/>
            <a:ext cx="19695795" cy="1001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Sample efficiency! Easy tasks require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very little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data, but complex tasks require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much more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There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is data everywhere; open research directions into one-/few-shot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learning</a:t>
            </a:r>
          </a:p>
          <a:p>
            <a:pPr lvl="1" indent="0"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Optimization! Often we cannot find the best network with current methods, but one that works “well enough”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More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sophisticated optimization routines, especially “learning to learn” research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direction</a:t>
            </a:r>
          </a:p>
          <a:p>
            <a:pPr eaLnBrk="1" hangingPunct="1">
              <a:lnSpc>
                <a:spcPct val="150000"/>
              </a:lnSpc>
            </a:pP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Intelligence!  Can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deep learning really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lead to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superintelligence,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or is this just pattern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recognition?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It’ll probably be useful in the final solution, but we’ll need a paradigm shift before that happens.</a:t>
            </a:r>
          </a:p>
          <a:p>
            <a:pPr marL="1484313" lvl="1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See 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2"/>
              </a:rPr>
              <a:t>Karpathy’s recent talk</a:t>
            </a:r>
            <a:r>
              <a:rPr lang="en-US" altLang="en-US" dirty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for more.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8843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85" y="4840588"/>
            <a:ext cx="10293267" cy="8111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530" y="12988389"/>
            <a:ext cx="61410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* AnswerOn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337828" y="617089"/>
            <a:ext cx="16772239" cy="2554545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Conference on Neural Information </a:t>
            </a:r>
          </a:p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Processing Systems (NIPS)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777" y="4912477"/>
            <a:ext cx="11262385" cy="70389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08777" y="4050479"/>
            <a:ext cx="4224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5400" b="1" dirty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Registration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4571" y="4013110"/>
            <a:ext cx="3955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54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Attendance</a:t>
            </a:r>
            <a:endParaRPr lang="en-US" altLang="en-US" sz="54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206653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7310515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Deep Learning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5816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Using deep neural networks (or more precisely “distributed representations”) to perform machine learning</a:t>
            </a:r>
          </a:p>
          <a:p>
            <a:pPr eaLnBrk="1" hangingPunct="1">
              <a:lnSpc>
                <a:spcPct val="130000"/>
              </a:lnSpc>
            </a:pPr>
            <a:endParaRPr lang="en-US" altLang="en-US" sz="4800" dirty="0">
              <a:solidFill>
                <a:schemeClr val="bg2"/>
              </a:solidFill>
              <a:latin typeface="Helvetica"/>
              <a:ea typeface="Montserrat Light"/>
              <a:cs typeface="Helvetica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The fundamental innovation is around </a:t>
            </a:r>
            <a:r>
              <a:rPr lang="en-US" altLang="en-US" sz="4800" i="1" dirty="0" smtClean="0">
                <a:solidFill>
                  <a:srgbClr val="DC271A"/>
                </a:solidFill>
                <a:latin typeface="Helvetica"/>
                <a:ea typeface="Montserrat Light"/>
                <a:cs typeface="Helvetica"/>
              </a:rPr>
              <a:t>representation</a:t>
            </a:r>
            <a:endParaRPr lang="en-US" altLang="en-US" sz="4800" dirty="0" smtClean="0">
              <a:solidFill>
                <a:srgbClr val="DC271A"/>
              </a:solidFill>
              <a:latin typeface="Helvetica"/>
              <a:ea typeface="Montserrat Light"/>
              <a:cs typeface="Helvetica"/>
            </a:endParaRPr>
          </a:p>
          <a:p>
            <a:pPr marL="1598613" lvl="1" indent="-685800" eaLnBrk="1" hangingPunct="1">
              <a:lnSpc>
                <a:spcPct val="130000"/>
              </a:lnSpc>
              <a:buFont typeface="Arial"/>
              <a:buChar char="•"/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What </a:t>
            </a:r>
            <a:r>
              <a:rPr lang="en-US" altLang="en-US" sz="4800" dirty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the </a:t>
            </a: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machine learns </a:t>
            </a:r>
            <a:r>
              <a:rPr lang="en-US" altLang="en-US" sz="4800" dirty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from </a:t>
            </a: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directly</a:t>
            </a:r>
            <a:endParaRPr lang="en-US" altLang="en-US" sz="4800" i="1" dirty="0">
              <a:solidFill>
                <a:schemeClr val="bg2"/>
              </a:solidFill>
              <a:latin typeface="Helvetica"/>
              <a:ea typeface="Montserrat Light"/>
              <a:cs typeface="Helvetica"/>
            </a:endParaRPr>
          </a:p>
          <a:p>
            <a:pPr marL="1598613" lvl="1" indent="-685800" eaLnBrk="1" hangingPunct="1">
              <a:lnSpc>
                <a:spcPct val="130000"/>
              </a:lnSpc>
              <a:buFont typeface="Arial"/>
              <a:buChar char="•"/>
            </a:pPr>
            <a:r>
              <a:rPr lang="en-US" altLang="en-US" sz="4800" dirty="0" smtClean="0">
                <a:solidFill>
                  <a:schemeClr val="bg2"/>
                </a:solidFill>
                <a:latin typeface="Helvetica"/>
                <a:ea typeface="Montserrat Light"/>
                <a:cs typeface="Helvetica"/>
              </a:rPr>
              <a:t>Derived from raw data; it’s the data after it’s been transformed</a:t>
            </a:r>
          </a:p>
        </p:txBody>
      </p:sp>
    </p:spTree>
    <p:extLst>
      <p:ext uri="{BB962C8B-B14F-4D97-AF65-F5344CB8AC3E}">
        <p14:creationId xmlns:p14="http://schemas.microsoft.com/office/powerpoint/2010/main" val="977681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4142206"/>
            <a:ext cx="1616242" cy="1616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3" y="4142206"/>
            <a:ext cx="1608201" cy="161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76" y="4142206"/>
            <a:ext cx="1620283" cy="1616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4142206"/>
            <a:ext cx="1612222" cy="16162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62126" y="4004122"/>
            <a:ext cx="2665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Classical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Methods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028972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1879098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5729224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820253" y="6100160"/>
            <a:ext cx="2648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Feature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Engineering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068066" y="6100160"/>
            <a:ext cx="1835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Model</a:t>
            </a:r>
          </a:p>
          <a:p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Training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854233" y="6100160"/>
            <a:ext cx="1955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Decision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Making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8651" y="6100160"/>
            <a:ext cx="24684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Data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Processing </a:t>
            </a:r>
            <a:endParaRPr lang="en-US" dirty="0"/>
          </a:p>
        </p:txBody>
      </p:sp>
      <p:sp useBgFill="1"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80377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Machine Learning Workflow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396938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4142206"/>
            <a:ext cx="1616242" cy="1616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8" y="8168774"/>
            <a:ext cx="1616242" cy="1616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3" y="4142206"/>
            <a:ext cx="1608201" cy="1616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62" y="8168774"/>
            <a:ext cx="1608201" cy="161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76" y="4142206"/>
            <a:ext cx="1620283" cy="1616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4142206"/>
            <a:ext cx="1612222" cy="16162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50" y="8168774"/>
            <a:ext cx="1612222" cy="16162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62126" y="4004122"/>
            <a:ext cx="2665496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Classical Methods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62126" y="8130268"/>
            <a:ext cx="2665496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Deep Learning</a:t>
            </a:r>
            <a:endParaRPr lang="en-US" altLang="en-US" dirty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8028972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1879098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5729224" y="4513513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028972" y="8540081"/>
            <a:ext cx="6088030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15741323" y="8540081"/>
            <a:ext cx="2237904" cy="873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820253" y="6100160"/>
            <a:ext cx="2648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DC271A"/>
                </a:solidFill>
                <a:latin typeface="Helvetica"/>
                <a:cs typeface="Helvetica"/>
              </a:rPr>
              <a:t>Feature</a:t>
            </a:r>
          </a:p>
          <a:p>
            <a:pPr algn="ctr"/>
            <a:r>
              <a:rPr lang="en-US" dirty="0" smtClean="0">
                <a:solidFill>
                  <a:srgbClr val="DC271A"/>
                </a:solidFill>
                <a:latin typeface="Helvetica"/>
                <a:cs typeface="Helvetica"/>
              </a:rPr>
              <a:t>Engineering</a:t>
            </a:r>
            <a:endParaRPr lang="en-US" dirty="0">
              <a:solidFill>
                <a:srgbClr val="DC271A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068066" y="6100160"/>
            <a:ext cx="1835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Model</a:t>
            </a:r>
          </a:p>
          <a:p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Training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7854233" y="6100160"/>
            <a:ext cx="1955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Decision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Making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8651" y="6100160"/>
            <a:ext cx="24684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Data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Helvetica"/>
                <a:cs typeface="Helvetica"/>
              </a:rPr>
              <a:t>Processing 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9820253" y="6100160"/>
            <a:ext cx="2648757" cy="1200329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820253" y="6100160"/>
            <a:ext cx="2648757" cy="1200329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13803779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Machine Learning Workflow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</p:spTree>
    <p:extLst>
      <p:ext uri="{BB962C8B-B14F-4D97-AF65-F5344CB8AC3E}">
        <p14:creationId xmlns:p14="http://schemas.microsoft.com/office/powerpoint/2010/main" val="55468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3" y="3831388"/>
            <a:ext cx="22519443" cy="60345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2773" y="5760389"/>
            <a:ext cx="4659564" cy="520095"/>
          </a:xfrm>
          <a:prstGeom prst="rect">
            <a:avLst/>
          </a:prstGeom>
          <a:noFill/>
          <a:ln w="5715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7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66380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How it Works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2125" y="3633861"/>
            <a:ext cx="19695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Supervised learning on generic data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70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2125" y="1465799"/>
            <a:ext cx="6663803" cy="1323439"/>
          </a:xfrm>
          <a:prstGeom prst="rect">
            <a:avLst/>
          </a:prstGeom>
          <a:ln>
            <a:noFill/>
          </a:ln>
          <a:extLst/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8000" b="1" dirty="0" smtClean="0">
                <a:solidFill>
                  <a:schemeClr val="bg2"/>
                </a:solidFill>
                <a:latin typeface="Montserrat Semi"/>
                <a:ea typeface="Montserrat Semi"/>
                <a:cs typeface="Montserrat Semi"/>
              </a:rPr>
              <a:t>How it Works</a:t>
            </a:r>
            <a:endParaRPr lang="en-US" altLang="en-US" sz="8000" b="1" dirty="0">
              <a:solidFill>
                <a:schemeClr val="bg2"/>
              </a:solidFill>
              <a:latin typeface="Montserrat Semi"/>
              <a:ea typeface="Montserrat Semi"/>
              <a:cs typeface="Montserrat Sem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30" y="6232810"/>
            <a:ext cx="13476090" cy="5606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5030" y="12037366"/>
            <a:ext cx="614100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cs231n </a:t>
            </a:r>
            <a:r>
              <a:rPr lang="mr-IN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–</a:t>
            </a:r>
            <a:r>
              <a:rPr lang="en-US" altLang="en-US" sz="2400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  <a:hlinkClick r:id="rId4"/>
              </a:rPr>
              <a:t> Andrej Karpathy</a:t>
            </a:r>
            <a:endParaRPr lang="en-US" altLang="en-US" sz="2400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125" y="3633861"/>
            <a:ext cx="19695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Supervised learning on generic data</a:t>
            </a:r>
          </a:p>
          <a:p>
            <a:pPr marL="571500" indent="-571500" eaLnBrk="1" hangingPunct="1">
              <a:lnSpc>
                <a:spcPct val="150000"/>
              </a:lnSpc>
              <a:buFont typeface="Arial"/>
              <a:buChar char="•"/>
            </a:pP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Given data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X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with labels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y, 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find a function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f</a:t>
            </a:r>
            <a:r>
              <a:rPr lang="en-US" altLang="en-US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 such that </a:t>
            </a:r>
            <a:r>
              <a:rPr lang="en-US" altLang="en-US" i="1" dirty="0" smtClean="0">
                <a:solidFill>
                  <a:schemeClr val="bg2"/>
                </a:solidFill>
                <a:latin typeface="Montserrat Light"/>
                <a:ea typeface="Montserrat Light"/>
                <a:cs typeface="Montserrat Light"/>
              </a:rPr>
              <a:t>y = f(X)</a:t>
            </a:r>
            <a:endParaRPr lang="en-US" altLang="en-US" dirty="0" smtClean="0">
              <a:solidFill>
                <a:schemeClr val="bg2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9678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Prism Dark">
      <a:dk1>
        <a:srgbClr val="FFFFFF"/>
      </a:dk1>
      <a:lt1>
        <a:srgbClr val="FFFFFF"/>
      </a:lt1>
      <a:dk2>
        <a:srgbClr val="E6ECED"/>
      </a:dk2>
      <a:lt2>
        <a:srgbClr val="000000"/>
      </a:lt2>
      <a:accent1>
        <a:srgbClr val="FAFCFF"/>
      </a:accent1>
      <a:accent2>
        <a:srgbClr val="D6AE7E"/>
      </a:accent2>
      <a:accent3>
        <a:srgbClr val="6872A0"/>
      </a:accent3>
      <a:accent4>
        <a:srgbClr val="B0B1B3"/>
      </a:accent4>
      <a:accent5>
        <a:srgbClr val="FAFCFF"/>
      </a:accent5>
      <a:accent6>
        <a:srgbClr val="B0B1B3"/>
      </a:accent6>
      <a:hlink>
        <a:srgbClr val="F33B48"/>
      </a:hlink>
      <a:folHlink>
        <a:srgbClr val="A9C1BF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40002</TotalTime>
  <Words>1590</Words>
  <Application>Microsoft Macintosh PowerPoint</Application>
  <PresentationFormat>Custom</PresentationFormat>
  <Paragraphs>184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Gill Sans</vt:lpstr>
      <vt:lpstr>Helvetica</vt:lpstr>
      <vt:lpstr>Lato Light</vt:lpstr>
      <vt:lpstr>Montserrat Hairline</vt:lpstr>
      <vt:lpstr>Montserrat Light</vt:lpstr>
      <vt:lpstr>Montserrat Semi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jason</cp:lastModifiedBy>
  <cp:revision>6354</cp:revision>
  <dcterms:created xsi:type="dcterms:W3CDTF">2014-11-12T21:47:38Z</dcterms:created>
  <dcterms:modified xsi:type="dcterms:W3CDTF">2017-10-12T18:35:50Z</dcterms:modified>
  <cp:category>Awesome PPT</cp:category>
</cp:coreProperties>
</file>